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rygada 1918" panose="020B0604020202020204" charset="0"/>
      <p:regular r:id="rId14"/>
    </p:embeddedFont>
    <p:embeddedFont>
      <p:font typeface="Brygada 1918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26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ashsatyam510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3685"/>
            <a:ext cx="6515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HR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12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Capstone Project Report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Project Id: PTID-CDA-NOV-25-918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Project Code: PRDA-03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Batch Code: 14-JUL-25-CDA-BUN-040-WDM0900-BAN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Prepared By: Satyam Dash (</a:t>
            </a:r>
            <a:r>
              <a:rPr lang="en-US" sz="175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dashsatyam510@gmail.com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02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Institute: DataMites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6EBD4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53007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Improve Workforce Distribution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52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Reduce dependency on Ohio. Expand hiring in other states.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6EBD4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153007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792E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Strengthen Remote Work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5952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24.75% remote is good but can grow. Helps lower office cost and improves employee satisfaction.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6EBD4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153007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8AF3B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75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Diversity Initiatives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2408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Recruit more Hispanic and Native American candidates. Continue diversity training.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77708"/>
            <a:ext cx="6407944" cy="121920"/>
          </a:xfrm>
          <a:prstGeom prst="roundRect">
            <a:avLst>
              <a:gd name="adj" fmla="val 279070"/>
            </a:avLst>
          </a:prstGeom>
          <a:solidFill>
            <a:srgbClr val="CC914D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C914D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5164"/>
            <a:ext cx="3769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Prepare for Future Age Gaps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Average age is 41.61 → plan mentorship + succession strategy.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77708"/>
            <a:ext cx="6407944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5164"/>
            <a:ext cx="4308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Increase Hiring in Growth Areas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Technical (Engineering), Operations &amp; HR, Data teams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44491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THANK YOU</a:t>
            </a:r>
            <a:endParaRPr lang="en-US" sz="8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5940"/>
            <a:ext cx="6407944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037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26C3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2742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47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Total Employees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3804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Complete workforce metrics and demographics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05940"/>
            <a:ext cx="6408063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04037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792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22742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2947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Work Location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4380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Remote vs HQ distribution analysis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262199"/>
            <a:ext cx="6407944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44966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8AF3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468368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403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Hiring Trends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589430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Year-over-year recruitment patterns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262199"/>
            <a:ext cx="6408063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CC914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44966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C914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4683681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403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589430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Gender, state, department, and race breakdown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67467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dashboard provides a complete summary of the HR dataset with interactive slicers for Location, Department, Gender, and Hire Year.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78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3566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22K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84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Total Employees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35780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Current workforce size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81356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24.75%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84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Remote Workers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33578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Work from home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81356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75.25%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84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HQ Workers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33578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Office-based staff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81356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41.61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84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Average 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33578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Years across workforce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80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Workforce Stability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617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workforce is mostly HQ-based, indicating traditional office culture.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180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Succession Planning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99521" y="57617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Average age shows a mature workforce, indicating stability but also a need to prepare for future retirements.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8928"/>
            <a:ext cx="5800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Hiring Trend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97869"/>
            <a:ext cx="30480" cy="3700820"/>
          </a:xfrm>
          <a:prstGeom prst="roundRect">
            <a:avLst>
              <a:gd name="adj" fmla="val 1116279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237780"/>
            <a:ext cx="680442" cy="30480"/>
          </a:xfrm>
          <a:prstGeom prst="roundRect">
            <a:avLst>
              <a:gd name="adj" fmla="val 1116279"/>
            </a:avLst>
          </a:prstGeom>
          <a:solidFill>
            <a:srgbClr val="7B855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997869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0403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075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2003-2005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5661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Hiring peaked around 1,000 employees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622596"/>
            <a:ext cx="680442" cy="30480"/>
          </a:xfrm>
          <a:prstGeom prst="roundRect">
            <a:avLst>
              <a:gd name="adj" fmla="val 1116279"/>
            </a:avLst>
          </a:prstGeom>
          <a:solidFill>
            <a:srgbClr val="9C924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382685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4251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6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2006-2017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509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Remained stable for most years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007412"/>
            <a:ext cx="680442" cy="30480"/>
          </a:xfrm>
          <a:prstGeom prst="roundRect">
            <a:avLst>
              <a:gd name="adj" fmla="val 1116279"/>
            </a:avLst>
          </a:prstGeom>
          <a:solidFill>
            <a:srgbClr val="CE95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4767501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48100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845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2018-2020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3357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Slight decline after 2018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0190" y="5953839"/>
            <a:ext cx="7556421" cy="1326713"/>
          </a:xfrm>
          <a:prstGeom prst="roundRect">
            <a:avLst>
              <a:gd name="adj" fmla="val 25645"/>
            </a:avLst>
          </a:prstGeom>
          <a:solidFill>
            <a:srgbClr val="DFE4CE"/>
          </a:solidFill>
          <a:ln/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290310"/>
            <a:ext cx="283488" cy="22681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017306" y="6237327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Interpretation:</a:t>
            </a: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Company hiring has been stable but shows a recent slowdown. Could indicate cost control or hiring freeze.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Gender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50.81%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14574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Female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11.29K employees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46.46%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14574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10.32K employees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2.72%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145744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Non-Conforming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0.61K employees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94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Interpretation: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Gender ratio is balanced. Non-conforming employees represent a small but important demographic.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7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Employees by State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03383"/>
            <a:ext cx="3214688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303383"/>
            <a:ext cx="2632829" cy="283488"/>
          </a:xfrm>
          <a:prstGeom prst="roundRect">
            <a:avLst>
              <a:gd name="adj" fmla="val 120020"/>
            </a:avLst>
          </a:prstGeom>
          <a:solidFill>
            <a:srgbClr val="626C3B"/>
          </a:solidFill>
          <a:ln/>
        </p:spPr>
      </p:sp>
      <p:sp>
        <p:nvSpPr>
          <p:cNvPr id="5" name="Text 3"/>
          <p:cNvSpPr/>
          <p:nvPr/>
        </p:nvSpPr>
        <p:spPr>
          <a:xfrm>
            <a:off x="4178498" y="2303383"/>
            <a:ext cx="7739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81.9%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70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Ohio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360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18,025 employees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303383"/>
            <a:ext cx="3345537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2303383"/>
            <a:ext cx="167164" cy="283488"/>
          </a:xfrm>
          <a:prstGeom prst="roundRect">
            <a:avLst>
              <a:gd name="adj" fmla="val 203538"/>
            </a:avLst>
          </a:prstGeom>
          <a:solidFill>
            <a:srgbClr val="83792E"/>
          </a:solidFill>
          <a:ln/>
        </p:spPr>
      </p:sp>
      <p:sp>
        <p:nvSpPr>
          <p:cNvPr id="10" name="Text 8"/>
          <p:cNvSpPr/>
          <p:nvPr/>
        </p:nvSpPr>
        <p:spPr>
          <a:xfrm>
            <a:off x="8751451" y="2303383"/>
            <a:ext cx="64305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5.0%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2870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Pennsylvania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3360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1,115 employees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2303383"/>
            <a:ext cx="3352324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2303383"/>
            <a:ext cx="130731" cy="283488"/>
          </a:xfrm>
          <a:prstGeom prst="roundRect">
            <a:avLst>
              <a:gd name="adj" fmla="val 260261"/>
            </a:avLst>
          </a:prstGeom>
          <a:solidFill>
            <a:srgbClr val="E8AF3B"/>
          </a:solidFill>
          <a:ln/>
        </p:spPr>
      </p:sp>
      <p:sp>
        <p:nvSpPr>
          <p:cNvPr id="15" name="Text 13"/>
          <p:cNvSpPr/>
          <p:nvPr/>
        </p:nvSpPr>
        <p:spPr>
          <a:xfrm>
            <a:off x="13200340" y="2303383"/>
            <a:ext cx="63627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3.9%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2870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Illinois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3360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868 employees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4290536"/>
            <a:ext cx="3353514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93790" y="4290536"/>
            <a:ext cx="107275" cy="283488"/>
          </a:xfrm>
          <a:prstGeom prst="roundRect">
            <a:avLst>
              <a:gd name="adj" fmla="val 317168"/>
            </a:avLst>
          </a:prstGeom>
          <a:solidFill>
            <a:srgbClr val="CC914D"/>
          </a:solidFill>
          <a:ln/>
        </p:spPr>
      </p:sp>
      <p:sp>
        <p:nvSpPr>
          <p:cNvPr id="20" name="Text 18"/>
          <p:cNvSpPr/>
          <p:nvPr/>
        </p:nvSpPr>
        <p:spPr>
          <a:xfrm>
            <a:off x="4317325" y="4290536"/>
            <a:ext cx="6350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3.2%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4857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Indiana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534781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700 employees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4290536"/>
            <a:ext cx="3347323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35893" y="4290536"/>
            <a:ext cx="100370" cy="283488"/>
          </a:xfrm>
          <a:prstGeom prst="roundRect">
            <a:avLst>
              <a:gd name="adj" fmla="val 338988"/>
            </a:avLst>
          </a:prstGeom>
          <a:solidFill>
            <a:srgbClr val="626C3B"/>
          </a:solidFill>
          <a:ln/>
        </p:spPr>
      </p:sp>
      <p:sp>
        <p:nvSpPr>
          <p:cNvPr id="25" name="Text 23"/>
          <p:cNvSpPr/>
          <p:nvPr/>
        </p:nvSpPr>
        <p:spPr>
          <a:xfrm>
            <a:off x="8753237" y="4290536"/>
            <a:ext cx="64127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3.0%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4857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Michigan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534781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673 employees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33951" y="622101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Critical Risk: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Workforce is heavily concentrated in Ohio. Company relies on a single state → Risk during disruptions (regulation, weather, market).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93790" y="5965865"/>
            <a:ext cx="30480" cy="1236107"/>
          </a:xfrm>
          <a:prstGeom prst="rect">
            <a:avLst/>
          </a:prstGeom>
          <a:solidFill>
            <a:srgbClr val="626C3B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8472"/>
            <a:ext cx="7048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Employees by Department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70879"/>
            <a:ext cx="4196358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5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Engineering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99573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6,686 employees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Largest function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270879"/>
            <a:ext cx="4196358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2505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Accounting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299573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3,333 employees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Financial operations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270879"/>
            <a:ext cx="4196358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2505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Sales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299573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1,832 employees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Revenue generation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318873"/>
            <a:ext cx="6407944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4553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Human Resources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504372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1,807 employees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28224" y="554271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People management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4318873"/>
            <a:ext cx="6407944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62982" y="4553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62982" y="504372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1,692 employees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62982" y="554271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Development focus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3952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Interpretation: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Engineering is the largest function → tech-focused company. Accounting is the second → indicates large financial ops.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1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Employees by Race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601"/>
            <a:ext cx="4196358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White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6,328 employees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05601"/>
            <a:ext cx="4196358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Two or More Races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3,648 employees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05601"/>
            <a:ext cx="4196358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162895"/>
            <a:ext cx="3551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Black or African American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3,619 employees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500324"/>
            <a:ext cx="6407944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1084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Asian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084" y="524803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3,562 employees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500324"/>
            <a:ext cx="6407944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5842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Hispanic or Latino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5842" y="524803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2,501 employees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123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Interpretation: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Workforce diversity is strong. Representation gap exists for Hispanic and Native American employees.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Insights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Gender Balance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Balanced gender ratio across the organization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566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Geographic Concentration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Majority of employees are in HQ and in Ohio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Engineering Focus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Engineering is the biggest department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Stable Hiring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Hiring trend is stable with recent dips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Diversity Progress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Diverse workforce but certain groups under-represented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524</Words>
  <Application>Microsoft Office PowerPoint</Application>
  <PresentationFormat>Custom</PresentationFormat>
  <Paragraphs>146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Brygada 1918 Light</vt:lpstr>
      <vt:lpstr>Arial</vt:lpstr>
      <vt:lpstr>Brygada 1918 Semi Bold</vt:lpstr>
      <vt:lpstr>Brygada 1918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SATYAM DASH</cp:lastModifiedBy>
  <cp:revision>2</cp:revision>
  <dcterms:created xsi:type="dcterms:W3CDTF">2025-12-01T05:17:15Z</dcterms:created>
  <dcterms:modified xsi:type="dcterms:W3CDTF">2025-12-01T05:21:52Z</dcterms:modified>
</cp:coreProperties>
</file>